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0" r:id="rId4"/>
    <p:sldId id="289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0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62963" autoAdjust="0"/>
  </p:normalViewPr>
  <p:slideViewPr>
    <p:cSldViewPr>
      <p:cViewPr varScale="1">
        <p:scale>
          <a:sx n="60" d="100"/>
          <a:sy n="60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9E2A-49EA-43D0-95A2-4904AA4D100E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53655-781C-47CF-8CF3-9273B2B00E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653655-781C-47CF-8CF3-9273B2B00E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9B4DD-A8C6-4DC5-81E3-84F3F935A7D5}" type="datetimeFigureOut">
              <a:rPr lang="zh-CN" altLang="en-US" smtClean="0"/>
              <a:pPr/>
              <a:t>11/16/15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8DDB-2286-4DDA-B956-3702DBCCC8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Trends and Lessons from Three Years Fighting Malicious Extensions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71538" y="3886200"/>
            <a:ext cx="7429552" cy="17526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err="1"/>
              <a:t>Nav</a:t>
            </a:r>
            <a:r>
              <a:rPr lang="en-US" altLang="zh-CN" dirty="0"/>
              <a:t> </a:t>
            </a:r>
            <a:r>
              <a:rPr lang="en-US" altLang="zh-CN" dirty="0" err="1" smtClean="0"/>
              <a:t>Jagpal</a:t>
            </a:r>
            <a:r>
              <a:rPr lang="en-US" altLang="zh-CN" dirty="0" smtClean="0"/>
              <a:t>, Eric Dingle, Jean-Philippe, Gravel Panayiotis, </a:t>
            </a:r>
            <a:r>
              <a:rPr lang="en-US" altLang="zh-CN" dirty="0" err="1" smtClean="0"/>
              <a:t>Mavrommatis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Niels</a:t>
            </a:r>
            <a:r>
              <a:rPr lang="en-US" altLang="zh-CN" dirty="0" smtClean="0"/>
              <a:t>, </a:t>
            </a:r>
            <a:r>
              <a:rPr lang="en-US" altLang="zh-CN" dirty="0" err="1"/>
              <a:t>Provos</a:t>
            </a:r>
            <a:r>
              <a:rPr lang="en-US" altLang="zh-CN" dirty="0"/>
              <a:t> </a:t>
            </a:r>
            <a:r>
              <a:rPr lang="en-US" altLang="zh-CN" dirty="0" err="1" smtClean="0"/>
              <a:t>Moheeb</a:t>
            </a:r>
            <a:r>
              <a:rPr lang="en-US" altLang="zh-CN" dirty="0" smtClean="0"/>
              <a:t>, </a:t>
            </a:r>
            <a:r>
              <a:rPr lang="en-US" altLang="zh-CN" dirty="0"/>
              <a:t>Abu </a:t>
            </a:r>
            <a:r>
              <a:rPr lang="en-US" altLang="zh-CN" dirty="0" smtClean="0"/>
              <a:t>Rajab, </a:t>
            </a:r>
            <a:r>
              <a:rPr lang="en-US" altLang="zh-CN" dirty="0"/>
              <a:t>Kurt Thomas</a:t>
            </a:r>
          </a:p>
          <a:p>
            <a:r>
              <a:rPr lang="en-US" altLang="zh-CN" dirty="0" smtClean="0"/>
              <a:t>Google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Presenter: Haonan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Evaluating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00174"/>
            <a:ext cx="5043494" cy="492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zh-CN" dirty="0"/>
              <a:t>Dynamic </a:t>
            </a:r>
            <a:r>
              <a:rPr lang="en-US" altLang="zh-CN" dirty="0" smtClean="0"/>
              <a:t>Analysis</a:t>
            </a:r>
          </a:p>
          <a:p>
            <a:r>
              <a:rPr lang="en-US" altLang="zh-CN" sz="2800" dirty="0" smtClean="0"/>
              <a:t>Outputs: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/>
              <a:t>network </a:t>
            </a:r>
            <a:r>
              <a:rPr lang="en-US" altLang="zh-CN" sz="2200" dirty="0" smtClean="0"/>
              <a:t>requests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/>
              <a:t>DOM </a:t>
            </a:r>
            <a:r>
              <a:rPr lang="en-US" altLang="zh-CN" sz="2200" dirty="0" smtClean="0"/>
              <a:t>operations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/>
              <a:t>Chrome API calls </a:t>
            </a:r>
            <a:endParaRPr lang="en-US" altLang="zh-CN" sz="2200" dirty="0" smtClean="0"/>
          </a:p>
          <a:p>
            <a:endParaRPr lang="en-US" altLang="zh-CN" dirty="0" smtClean="0"/>
          </a:p>
          <a:p>
            <a:r>
              <a:rPr lang="en-US" altLang="zh-CN" sz="2800" dirty="0" smtClean="0"/>
              <a:t>Sandbox Environment</a:t>
            </a:r>
          </a:p>
          <a:p>
            <a:r>
              <a:rPr lang="en-US" altLang="zh-CN" sz="2800" dirty="0"/>
              <a:t>Behavioral </a:t>
            </a:r>
            <a:r>
              <a:rPr lang="en-US" altLang="zh-CN" sz="2800" dirty="0" smtClean="0"/>
              <a:t>Suites</a:t>
            </a:r>
          </a:p>
          <a:p>
            <a:r>
              <a:rPr lang="en-US" altLang="zh-CN" sz="2800" dirty="0"/>
              <a:t>Generic </a:t>
            </a:r>
            <a:r>
              <a:rPr lang="en-US" altLang="zh-CN" sz="2800" dirty="0" smtClean="0"/>
              <a:t>Suites</a:t>
            </a:r>
          </a:p>
          <a:p>
            <a:r>
              <a:rPr lang="en-US" altLang="zh-CN" sz="2800" dirty="0"/>
              <a:t>Malicious Logic </a:t>
            </a:r>
            <a:r>
              <a:rPr lang="en-US" altLang="zh-CN" sz="2800" dirty="0" smtClean="0"/>
              <a:t>Suites</a:t>
            </a:r>
          </a:p>
          <a:p>
            <a:endParaRPr lang="en-US" altLang="zh-C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26574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Annotation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590075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Scan </a:t>
            </a:r>
            <a:r>
              <a:rPr lang="en-US" altLang="zh-CN" dirty="0"/>
              <a:t>all of the files 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Scan outgoing </a:t>
            </a:r>
            <a:r>
              <a:rPr lang="en-US" altLang="zh-CN" dirty="0"/>
              <a:t>network </a:t>
            </a:r>
            <a:r>
              <a:rPr lang="en-US" altLang="zh-CN" dirty="0" smtClean="0"/>
              <a:t>requests.</a:t>
            </a:r>
          </a:p>
          <a:p>
            <a:endParaRPr lang="en-US" altLang="zh-CN" dirty="0"/>
          </a:p>
          <a:p>
            <a:r>
              <a:rPr lang="en-US" altLang="zh-CN" dirty="0" smtClean="0"/>
              <a:t>Evaluate </a:t>
            </a:r>
            <a:r>
              <a:rPr lang="en-US" altLang="zh-CN" dirty="0"/>
              <a:t>an extension in the context of </a:t>
            </a:r>
            <a:r>
              <a:rPr lang="en-US" altLang="zh-CN" dirty="0" smtClean="0"/>
              <a:t>all previously </a:t>
            </a:r>
            <a:r>
              <a:rPr lang="en-US" altLang="zh-CN" dirty="0"/>
              <a:t>scanned extensions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Cluster </a:t>
            </a:r>
            <a:r>
              <a:rPr lang="en-US" altLang="zh-CN" dirty="0"/>
              <a:t>the extensions based </a:t>
            </a:r>
            <a:r>
              <a:rPr lang="en-US" altLang="zh-CN" dirty="0" smtClean="0"/>
              <a:t>on the </a:t>
            </a:r>
            <a:r>
              <a:rPr lang="en-US" altLang="zh-CN" dirty="0"/>
              <a:t>referrer of all incoming install </a:t>
            </a:r>
            <a:r>
              <a:rPr lang="en-US" altLang="zh-CN" dirty="0" smtClean="0"/>
              <a:t>requests.</a:t>
            </a:r>
            <a:endParaRPr lang="en-US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20383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Scoring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2"/>
            <a:ext cx="590075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Automated </a:t>
            </a:r>
            <a:r>
              <a:rPr lang="en-US" altLang="zh-CN" dirty="0" smtClean="0"/>
              <a:t>Detection</a:t>
            </a:r>
            <a:endParaRPr lang="en-US" altLang="zh-CN" dirty="0"/>
          </a:p>
          <a:p>
            <a:r>
              <a:rPr lang="en-US" altLang="zh-CN" sz="2000" dirty="0" smtClean="0"/>
              <a:t>They </a:t>
            </a:r>
            <a:r>
              <a:rPr lang="en-US" altLang="zh-CN" sz="2000" dirty="0"/>
              <a:t>train a </a:t>
            </a:r>
            <a:r>
              <a:rPr lang="en-US" altLang="zh-CN" sz="2000" dirty="0" smtClean="0"/>
              <a:t>model daily </a:t>
            </a:r>
            <a:r>
              <a:rPr lang="en-US" altLang="zh-CN" sz="2000" dirty="0"/>
              <a:t>over all previously scanned extensions with </a:t>
            </a:r>
            <a:r>
              <a:rPr lang="en-US" altLang="zh-CN" sz="2000" dirty="0" smtClean="0"/>
              <a:t>labeled training </a:t>
            </a:r>
            <a:r>
              <a:rPr lang="en-US" altLang="zh-CN" sz="2000" dirty="0"/>
              <a:t>data originating from human </a:t>
            </a:r>
            <a:r>
              <a:rPr lang="en-US" altLang="zh-CN" sz="2000" dirty="0" smtClean="0"/>
              <a:t>experts.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Any </a:t>
            </a:r>
            <a:r>
              <a:rPr lang="en-US" altLang="zh-CN" sz="2000" dirty="0"/>
              <a:t>input to the classifier should have a direct translation to an activity that analysts can </a:t>
            </a:r>
            <a:r>
              <a:rPr lang="en-US" altLang="zh-CN" sz="2000" dirty="0" smtClean="0"/>
              <a:t>recognize.</a:t>
            </a:r>
          </a:p>
          <a:p>
            <a:endParaRPr lang="en-US" altLang="zh-CN" sz="2000" dirty="0"/>
          </a:p>
          <a:p>
            <a:r>
              <a:rPr lang="en-US" altLang="zh-CN" sz="2000" dirty="0" smtClean="0"/>
              <a:t>An </a:t>
            </a:r>
            <a:r>
              <a:rPr lang="en-US" altLang="zh-CN" sz="2000" dirty="0"/>
              <a:t>online gradient descent logistic </a:t>
            </a:r>
            <a:r>
              <a:rPr lang="en-US" altLang="zh-CN" sz="2000" dirty="0" smtClean="0"/>
              <a:t>regression with </a:t>
            </a:r>
            <a:r>
              <a:rPr lang="en-US" altLang="zh-CN" sz="2000" dirty="0"/>
              <a:t>L1 regularization to reduce the size of </a:t>
            </a:r>
            <a:r>
              <a:rPr lang="en-US" altLang="zh-CN" sz="2000" dirty="0" smtClean="0"/>
              <a:t>feature space.</a:t>
            </a:r>
            <a:endParaRPr lang="zh-CN" altLang="en-US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1357298"/>
            <a:ext cx="25050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Scoring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Manual </a:t>
            </a:r>
            <a:r>
              <a:rPr lang="en-US" altLang="zh-CN" dirty="0" smtClean="0"/>
              <a:t>Rules</a:t>
            </a:r>
          </a:p>
          <a:p>
            <a:r>
              <a:rPr lang="en-US" altLang="zh-CN" sz="2000" dirty="0" err="1"/>
              <a:t>Facebook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Hijacking</a:t>
            </a:r>
          </a:p>
          <a:p>
            <a:endParaRPr lang="en-US" altLang="zh-CN" sz="2000" dirty="0" smtClean="0"/>
          </a:p>
          <a:p>
            <a:r>
              <a:rPr lang="en-US" altLang="zh-CN" sz="2000" dirty="0"/>
              <a:t>Search </a:t>
            </a:r>
            <a:r>
              <a:rPr lang="en-US" altLang="zh-CN" sz="2000" dirty="0" smtClean="0"/>
              <a:t>Leakage</a:t>
            </a:r>
          </a:p>
          <a:p>
            <a:endParaRPr lang="en-US" altLang="zh-CN" sz="2000" dirty="0"/>
          </a:p>
          <a:p>
            <a:r>
              <a:rPr lang="en-US" altLang="zh-CN" sz="2000" dirty="0"/>
              <a:t>User </a:t>
            </a:r>
            <a:r>
              <a:rPr lang="en-US" altLang="zh-CN" sz="2000" dirty="0" smtClean="0"/>
              <a:t>Tracking</a:t>
            </a:r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5050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Monthly: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Weekly: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571612"/>
            <a:ext cx="50006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000504"/>
            <a:ext cx="5000660" cy="210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Top 10 permissions requested in extension manifest.</a:t>
            </a:r>
            <a:endParaRPr lang="zh-CN" altLang="en-US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62316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Top 10 Chrome API calls performed during </a:t>
            </a:r>
            <a:r>
              <a:rPr lang="en-US" altLang="zh-CN" sz="2000" dirty="0" smtClean="0"/>
              <a:t>dynamic execution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85992"/>
            <a:ext cx="6715172" cy="39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Top 10 DOM operations performed during </a:t>
            </a:r>
            <a:r>
              <a:rPr lang="en-US" altLang="zh-CN" sz="2000" dirty="0" smtClean="0"/>
              <a:t>dynamic execution</a:t>
            </a:r>
            <a:r>
              <a:rPr lang="en-US" altLang="zh-CN" sz="2000" dirty="0"/>
              <a:t>.</a:t>
            </a:r>
            <a:endParaRPr lang="zh-CN" alt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04876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Precision and recall of individual behavioral signatures.</a:t>
            </a:r>
            <a:endParaRPr lang="zh-CN" alt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428868"/>
            <a:ext cx="7306731" cy="3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CDF of the delay before catching a malicious extension after it is first submitted to the Chrome Web Store</a:t>
            </a:r>
            <a:endParaRPr lang="zh-CN" altLang="en-US" sz="2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14620"/>
            <a:ext cx="5857916" cy="34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329642" cy="154304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Browsers extensions: Add-ons that allow </a:t>
            </a:r>
            <a:r>
              <a:rPr lang="en-US" altLang="zh-CN" dirty="0"/>
              <a:t>clients to customize their browsing experience </a:t>
            </a:r>
            <a:r>
              <a:rPr lang="en-US" altLang="zh-CN" dirty="0" smtClean="0"/>
              <a:t>by altering </a:t>
            </a:r>
            <a:r>
              <a:rPr lang="en-US" altLang="zh-CN" dirty="0"/>
              <a:t>the core </a:t>
            </a:r>
            <a:r>
              <a:rPr lang="en-US" altLang="zh-CN" dirty="0" smtClean="0"/>
              <a:t>functionality.</a:t>
            </a:r>
          </a:p>
          <a:p>
            <a:pPr>
              <a:buNone/>
            </a:pPr>
            <a:r>
              <a:rPr lang="en-US" altLang="zh-CN" dirty="0" smtClean="0"/>
              <a:t>     </a:t>
            </a:r>
            <a:r>
              <a:rPr lang="en-US" altLang="zh-CN" sz="2200" dirty="0" smtClean="0"/>
              <a:t>Search toolbars</a:t>
            </a:r>
            <a:r>
              <a:rPr lang="en-US" altLang="zh-CN" sz="2200" dirty="0"/>
              <a:t>, password managers, </a:t>
            </a:r>
            <a:r>
              <a:rPr lang="en-US" altLang="zh-CN" sz="2200" dirty="0" smtClean="0"/>
              <a:t>ad blockers</a:t>
            </a:r>
            <a:endParaRPr lang="zh-CN" altLang="en-US" sz="2200" dirty="0" smtClean="0"/>
          </a:p>
        </p:txBody>
      </p:sp>
      <p:pic>
        <p:nvPicPr>
          <p:cNvPr id="1026" name="Picture 2" descr="C:\Users\Administrator\Desktop\ppt pic\disable-addons-firef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143248"/>
            <a:ext cx="4429125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Actions taken against malicious extensions in the Chrome Web Store over time. </a:t>
            </a:r>
            <a:endParaRPr lang="zh-CN" altLang="en-US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571744"/>
            <a:ext cx="6215106" cy="364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Malware varietals detected each month from 2012– 2015.</a:t>
            </a:r>
            <a:endParaRPr lang="zh-CN" altLang="en-US" sz="2000" dirty="0" smtClean="0"/>
          </a:p>
          <a:p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4786346" cy="38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CDF of installs broken down </a:t>
            </a:r>
            <a:endParaRPr lang="zh-CN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428868"/>
            <a:ext cx="6572296" cy="365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Malware installations via the Chrome Web Store for the past three years broken </a:t>
            </a:r>
            <a:r>
              <a:rPr lang="en-US" altLang="zh-CN" sz="2000" dirty="0" smtClean="0"/>
              <a:t>down. </a:t>
            </a:r>
            <a:endParaRPr lang="zh-CN" altLang="en-US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428868"/>
            <a:ext cx="4714908" cy="386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Registration time of malware authors. </a:t>
            </a:r>
            <a:endParaRPr lang="zh-CN" alt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57430"/>
            <a:ext cx="7000924" cy="37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Top 10 regions impacted by malicious extensions downloaded via the Chrome Web Store.</a:t>
            </a:r>
            <a:endParaRPr lang="zh-CN" altLang="en-US" sz="2000" dirty="0" smtClean="0"/>
          </a:p>
          <a:p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357430"/>
            <a:ext cx="6500858" cy="391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Trends in Malicious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/>
              <a:t>Top 10 login </a:t>
            </a:r>
            <a:r>
              <a:rPr lang="en-US" altLang="zh-CN" sz="2000" dirty="0" err="1"/>
              <a:t>geolocations</a:t>
            </a:r>
            <a:r>
              <a:rPr lang="en-US" altLang="zh-CN" sz="2000" dirty="0"/>
              <a:t> of malicious developers.</a:t>
            </a:r>
            <a:endParaRPr lang="zh-CN" altLang="en-US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5857916" cy="359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Lessons Learned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The abusive extension ecosystem is drastically different from malicious binaries.</a:t>
            </a:r>
          </a:p>
          <a:p>
            <a:endParaRPr lang="en-US" altLang="zh-CN" sz="2800" dirty="0"/>
          </a:p>
          <a:p>
            <a:r>
              <a:rPr lang="en-US" altLang="zh-CN" sz="2800" dirty="0" smtClean="0"/>
              <a:t>The importance </a:t>
            </a:r>
            <a:r>
              <a:rPr lang="en-US" altLang="zh-CN" sz="2800" dirty="0"/>
              <a:t>of equipping </a:t>
            </a:r>
            <a:r>
              <a:rPr lang="en-US" altLang="zh-CN" sz="2800" dirty="0" smtClean="0"/>
              <a:t>an abuse </a:t>
            </a:r>
            <a:r>
              <a:rPr lang="en-US" altLang="zh-CN" sz="2800" dirty="0"/>
              <a:t>prevention team with the tools necessary to </a:t>
            </a:r>
            <a:r>
              <a:rPr lang="en-US" altLang="zh-CN" sz="2800" dirty="0" smtClean="0"/>
              <a:t>rapidly respond </a:t>
            </a:r>
            <a:r>
              <a:rPr lang="en-US" altLang="zh-CN" sz="2800" dirty="0"/>
              <a:t>to new, unforeseen threats</a:t>
            </a:r>
            <a:r>
              <a:rPr lang="en-US" altLang="zh-CN" sz="2800" dirty="0" smtClean="0"/>
              <a:t>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Dynamic analysis and security crawlers consistently run the risk of overlooking malicious behaviors due to cloaking.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behavioral </a:t>
            </a:r>
            <a:r>
              <a:rPr lang="en-US" altLang="zh-CN" dirty="0"/>
              <a:t>suites are not guaranteed to </a:t>
            </a:r>
            <a:r>
              <a:rPr lang="en-US" altLang="zh-CN" dirty="0" smtClean="0"/>
              <a:t>trigger all </a:t>
            </a:r>
            <a:r>
              <a:rPr lang="en-US" altLang="zh-CN" dirty="0"/>
              <a:t>of an extension’s logic during evaluation.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000" dirty="0" smtClean="0"/>
              <a:t>They </a:t>
            </a:r>
            <a:r>
              <a:rPr lang="en-US" altLang="zh-CN" sz="2000" dirty="0"/>
              <a:t>present a comprehensive view of how </a:t>
            </a:r>
            <a:r>
              <a:rPr lang="en-US" altLang="zh-CN" sz="2000" dirty="0" smtClean="0"/>
              <a:t>malicious extensions </a:t>
            </a:r>
            <a:r>
              <a:rPr lang="en-US" altLang="zh-CN" sz="2000" dirty="0"/>
              <a:t>in the Chrome Web Store have </a:t>
            </a:r>
            <a:r>
              <a:rPr lang="en-US" altLang="zh-CN" sz="2000" dirty="0" smtClean="0"/>
              <a:t>evolved and </a:t>
            </a:r>
            <a:r>
              <a:rPr lang="en-US" altLang="zh-CN" sz="2000" dirty="0"/>
              <a:t>monetized victims over the last three </a:t>
            </a:r>
            <a:r>
              <a:rPr lang="en-US" altLang="zh-CN" sz="2000" dirty="0" smtClean="0"/>
              <a:t>years.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They </a:t>
            </a:r>
            <a:r>
              <a:rPr lang="en-US" altLang="zh-CN" sz="2000" dirty="0"/>
              <a:t>detail the design and implementation of </a:t>
            </a:r>
            <a:r>
              <a:rPr lang="en-US" altLang="zh-CN" sz="2000" dirty="0" smtClean="0"/>
              <a:t>our security </a:t>
            </a:r>
            <a:r>
              <a:rPr lang="en-US" altLang="zh-CN" sz="2000" dirty="0"/>
              <a:t>framework that combines dynamic analysis</a:t>
            </a:r>
            <a:r>
              <a:rPr lang="en-US" altLang="zh-CN" sz="2000" dirty="0" smtClean="0"/>
              <a:t>, static </a:t>
            </a:r>
            <a:r>
              <a:rPr lang="en-US" altLang="zh-CN" sz="2000" dirty="0"/>
              <a:t>analysis, and reputation tracking to </a:t>
            </a:r>
            <a:r>
              <a:rPr lang="en-US" altLang="zh-CN" sz="2000" dirty="0" smtClean="0"/>
              <a:t>detect 96.5</a:t>
            </a:r>
            <a:r>
              <a:rPr lang="en-US" altLang="zh-CN" sz="2000" dirty="0"/>
              <a:t>% of all known malicious extensions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They </a:t>
            </a:r>
            <a:r>
              <a:rPr lang="en-US" altLang="zh-CN" sz="2000" dirty="0"/>
              <a:t>highlight the importance of human experts </a:t>
            </a:r>
            <a:r>
              <a:rPr lang="en-US" altLang="zh-CN" sz="2000" dirty="0" smtClean="0"/>
              <a:t>in operating </a:t>
            </a:r>
            <a:r>
              <a:rPr lang="en-US" altLang="zh-CN" sz="2000" dirty="0"/>
              <a:t>any large-scale, live deployment of a </a:t>
            </a:r>
            <a:r>
              <a:rPr lang="en-US" altLang="zh-CN" sz="2000" dirty="0" smtClean="0"/>
              <a:t>security scanner </a:t>
            </a:r>
            <a:r>
              <a:rPr lang="en-US" altLang="zh-CN" sz="2000" dirty="0"/>
              <a:t>to address evasive malware strains</a:t>
            </a:r>
            <a:r>
              <a:rPr lang="en-US" altLang="zh-CN" sz="2000" dirty="0" smtClean="0"/>
              <a:t>.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They </a:t>
            </a:r>
            <a:r>
              <a:rPr lang="en-US" altLang="zh-CN" sz="2000" dirty="0"/>
              <a:t>explore the virulent impact of malicious </a:t>
            </a:r>
            <a:r>
              <a:rPr lang="en-US" altLang="zh-CN" sz="2000" dirty="0" smtClean="0"/>
              <a:t>extensions that </a:t>
            </a:r>
            <a:r>
              <a:rPr lang="en-US" altLang="zh-CN" sz="2000" dirty="0"/>
              <a:t>garner over 50 million installs; the </a:t>
            </a:r>
            <a:r>
              <a:rPr lang="en-US" altLang="zh-CN" sz="2000" dirty="0" smtClean="0"/>
              <a:t>single largest </a:t>
            </a:r>
            <a:r>
              <a:rPr lang="en-US" altLang="zh-CN" sz="2000" dirty="0"/>
              <a:t>threat infecting 10.7 million Chrome users.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Malicious </a:t>
            </a:r>
            <a:r>
              <a:rPr lang="en-US" altLang="zh-CN" dirty="0" err="1"/>
              <a:t>E</a:t>
            </a:r>
            <a:r>
              <a:rPr lang="en-US" altLang="zh-CN" dirty="0" err="1" smtClean="0"/>
              <a:t>xtentions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man-in-the-browser attacks: </a:t>
            </a:r>
          </a:p>
          <a:p>
            <a:r>
              <a:rPr lang="en-US" altLang="zh-CN" sz="2000" dirty="0" err="1" smtClean="0"/>
              <a:t>Facebook</a:t>
            </a:r>
            <a:r>
              <a:rPr lang="en-US" altLang="zh-CN" sz="2000" dirty="0" smtClean="0"/>
              <a:t> account hijackers, ad injectors, and password stealers. </a:t>
            </a:r>
          </a:p>
        </p:txBody>
      </p:sp>
      <p:pic>
        <p:nvPicPr>
          <p:cNvPr id="2050" name="Picture 2" descr="C:\Users\Administrator\Desktop\ppt pic\hack-facebook-account-o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3606800" cy="2870200"/>
          </a:xfrm>
          <a:prstGeom prst="rect">
            <a:avLst/>
          </a:prstGeom>
          <a:noFill/>
        </p:spPr>
      </p:pic>
      <p:pic>
        <p:nvPicPr>
          <p:cNvPr id="2051" name="Picture 3" descr="C:\Users\Administrator\Desktop\ppt pic\extensions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143380"/>
            <a:ext cx="3439089" cy="148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Opinion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Human intervention</a:t>
            </a:r>
          </a:p>
          <a:p>
            <a:endParaRPr lang="en-US" altLang="zh-CN" dirty="0"/>
          </a:p>
          <a:p>
            <a:r>
              <a:rPr lang="en-US" altLang="zh-CN" dirty="0" smtClean="0"/>
              <a:t>Policies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Quiz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Why aren’t traditional malware monitoring techniques effective against malicious extensions?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What’s the  principle of  choosing  features for the classifier?</a:t>
            </a:r>
          </a:p>
          <a:p>
            <a:pPr marL="514350" indent="-514350">
              <a:buFont typeface="+mj-lt"/>
              <a:buAutoNum type="arabicPeriod"/>
            </a:pPr>
            <a:endParaRPr lang="en-US" altLang="zh-CN" sz="2800" dirty="0"/>
          </a:p>
          <a:p>
            <a:pPr marL="514350" indent="-514350">
              <a:buFont typeface="+mj-lt"/>
              <a:buAutoNum type="arabicPeriod"/>
            </a:pPr>
            <a:r>
              <a:rPr lang="en-US" altLang="zh-CN" sz="2800" dirty="0" smtClean="0"/>
              <a:t>Why are human experts needed for their approach?</a:t>
            </a:r>
            <a:endParaRPr lang="zh-CN" altLang="en-US" sz="2800" dirty="0" smtClean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/>
          </a:p>
          <a:p>
            <a:pPr>
              <a:buNone/>
            </a:pPr>
            <a:endParaRPr lang="en-US" altLang="zh-CN" sz="2800" dirty="0" smtClean="0"/>
          </a:p>
          <a:p>
            <a:pPr>
              <a:buNone/>
            </a:pPr>
            <a:endParaRPr lang="en-US" altLang="zh-CN" sz="2800" dirty="0"/>
          </a:p>
          <a:p>
            <a:pPr>
              <a:buNone/>
            </a:pPr>
            <a:endParaRPr lang="zh-CN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Thank you!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Malicious </a:t>
            </a:r>
            <a:r>
              <a:rPr lang="en-US" altLang="zh-CN" dirty="0" err="1"/>
              <a:t>E</a:t>
            </a:r>
            <a:r>
              <a:rPr lang="en-US" altLang="zh-CN" dirty="0" err="1" smtClean="0"/>
              <a:t>xtentions</a:t>
            </a:r>
            <a:endParaRPr lang="en-US" altLang="zh-CN" dirty="0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/>
              <a:t>Binary-based:</a:t>
            </a:r>
            <a:endParaRPr lang="zh-CN" altLang="en-US" dirty="0" smtClean="0"/>
          </a:p>
          <a:p>
            <a:r>
              <a:rPr lang="en-US" altLang="zh-CN" sz="2000" dirty="0" err="1" smtClean="0"/>
              <a:t>Torpig</a:t>
            </a:r>
            <a:r>
              <a:rPr lang="en-US" altLang="zh-CN" sz="2000" dirty="0" smtClean="0"/>
              <a:t> banking </a:t>
            </a:r>
            <a:r>
              <a:rPr lang="en-US" altLang="zh-CN" sz="2000" dirty="0" err="1" smtClean="0"/>
              <a:t>trojan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ZeroAccess</a:t>
            </a:r>
            <a:r>
              <a:rPr lang="en-US" altLang="zh-CN" sz="2000" dirty="0" smtClean="0"/>
              <a:t> bot.</a:t>
            </a:r>
            <a:endParaRPr lang="zh-CN" altLang="en-US" sz="2000" dirty="0"/>
          </a:p>
        </p:txBody>
      </p:sp>
      <p:pic>
        <p:nvPicPr>
          <p:cNvPr id="3074" name="Picture 2" descr="C:\Users\Administrator\Desktop\ppt pic\winjec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928934"/>
            <a:ext cx="4746632" cy="3472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Related Works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Security Sandboxes &amp; Malware Detection</a:t>
            </a:r>
            <a:endParaRPr lang="zh-CN" altLang="en-US" dirty="0" smtClean="0"/>
          </a:p>
          <a:p>
            <a:r>
              <a:rPr lang="en-US" altLang="zh-CN" sz="2000" dirty="0"/>
              <a:t>Chrome extensions run in the context of a </a:t>
            </a:r>
            <a:r>
              <a:rPr lang="en-US" altLang="zh-CN" sz="2000" dirty="0" smtClean="0"/>
              <a:t>webpage</a:t>
            </a:r>
          </a:p>
          <a:p>
            <a:r>
              <a:rPr lang="en-US" altLang="zh-CN" sz="2000" dirty="0" smtClean="0"/>
              <a:t>Hard for system-wide </a:t>
            </a:r>
            <a:r>
              <a:rPr lang="en-US" altLang="zh-CN" sz="2000" dirty="0"/>
              <a:t>malware monitoring techniques to isolate malware activity from that of the browser.</a:t>
            </a:r>
            <a:endParaRPr lang="en-US" altLang="zh-CN" sz="2000" dirty="0" smtClean="0"/>
          </a:p>
          <a:p>
            <a:endParaRPr lang="zh-CN" altLang="en-US" dirty="0"/>
          </a:p>
        </p:txBody>
      </p:sp>
      <p:pic>
        <p:nvPicPr>
          <p:cNvPr id="4098" name="Picture 2" descr="C:\Users\Administrator\Desktop\ppt pic\sandbox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357562"/>
            <a:ext cx="3994149" cy="2759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WebEval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WebEval is designed to return a verdict </a:t>
            </a:r>
            <a:r>
              <a:rPr lang="en-US" altLang="zh-CN" dirty="0" smtClean="0"/>
              <a:t>for whether </a:t>
            </a:r>
            <a:r>
              <a:rPr lang="en-US" altLang="zh-CN" dirty="0"/>
              <a:t>an extension is malicious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sz="2000" dirty="0"/>
              <a:t>If the extension is pending publication, the </a:t>
            </a:r>
            <a:r>
              <a:rPr lang="en-US" altLang="zh-CN" sz="2000" dirty="0" err="1"/>
              <a:t>ChromeWeb</a:t>
            </a:r>
            <a:r>
              <a:rPr lang="en-US" altLang="zh-CN" sz="2000" dirty="0"/>
              <a:t> Store should block the extension from release. </a:t>
            </a:r>
          </a:p>
          <a:p>
            <a:r>
              <a:rPr lang="en-US" altLang="zh-CN" sz="2000" dirty="0"/>
              <a:t>Previously published extensions must be taken down and uninstalled from all affected Chrome instances.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Design Goals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CN" dirty="0"/>
              <a:t>1. Minimize malware installs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/>
              <a:t>2. Simplify human verification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/>
              <a:t>3. Time-constrained</a:t>
            </a:r>
            <a:r>
              <a:rPr lang="en-US" altLang="zh-CN" dirty="0" smtClean="0"/>
              <a:t>.</a:t>
            </a: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en-US" altLang="zh-CN" dirty="0"/>
              <a:t>4. Comprehensible, historical reports. 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/>
              <a:t>5. Tolerant to feature drift. 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Flow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176846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8305829" cy="227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Evaluating Extensions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71612"/>
            <a:ext cx="5186370" cy="45545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/>
              <a:t>Static </a:t>
            </a:r>
            <a:r>
              <a:rPr lang="en-US" altLang="zh-CN" dirty="0" smtClean="0"/>
              <a:t>Analysis</a:t>
            </a:r>
          </a:p>
          <a:p>
            <a:r>
              <a:rPr lang="en-US" altLang="zh-CN" sz="2600" dirty="0"/>
              <a:t>Permissions &amp; Content </a:t>
            </a:r>
            <a:r>
              <a:rPr lang="en-US" altLang="zh-CN" sz="2600" dirty="0" smtClean="0"/>
              <a:t>Scripts</a:t>
            </a:r>
          </a:p>
          <a:p>
            <a:endParaRPr lang="en-US" altLang="zh-CN" sz="2600" dirty="0" smtClean="0"/>
          </a:p>
          <a:p>
            <a:r>
              <a:rPr lang="en-US" altLang="zh-CN" sz="2600" dirty="0"/>
              <a:t>Code </a:t>
            </a:r>
            <a:r>
              <a:rPr lang="en-US" altLang="zh-CN" sz="2600" dirty="0" smtClean="0"/>
              <a:t>Obfuscation</a:t>
            </a:r>
          </a:p>
          <a:p>
            <a:endParaRPr lang="en-US" altLang="zh-CN" sz="2600" dirty="0" smtClean="0"/>
          </a:p>
          <a:p>
            <a:r>
              <a:rPr lang="en-US" altLang="zh-CN" sz="2600" dirty="0"/>
              <a:t>Files and Directory </a:t>
            </a:r>
            <a:r>
              <a:rPr lang="en-US" altLang="zh-CN" sz="2600" dirty="0" smtClean="0"/>
              <a:t>Structure</a:t>
            </a:r>
          </a:p>
          <a:p>
            <a:endParaRPr lang="en-US" altLang="zh-CN" sz="2600" dirty="0"/>
          </a:p>
          <a:p>
            <a:r>
              <a:rPr lang="en-US" altLang="zh-CN" sz="2600" dirty="0" smtClean="0"/>
              <a:t>Developer Analysis</a:t>
            </a:r>
            <a:endParaRPr lang="zh-CN" altLang="en-US" sz="2600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265747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759</Words>
  <Application>Microsoft Macintosh PowerPoint</Application>
  <PresentationFormat>On-screen Show (4:3)</PresentationFormat>
  <Paragraphs>165</Paragraphs>
  <Slides>32</Slides>
  <Notes>23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主题</vt:lpstr>
      <vt:lpstr>Trends and Lessons from Three Years Fighting Malicious Extensions</vt:lpstr>
      <vt:lpstr>Motivation</vt:lpstr>
      <vt:lpstr>Malicious Extentions</vt:lpstr>
      <vt:lpstr>Malicious Extentions</vt:lpstr>
      <vt:lpstr>Related Works</vt:lpstr>
      <vt:lpstr>WebEval</vt:lpstr>
      <vt:lpstr>Design Goals</vt:lpstr>
      <vt:lpstr>System Flow</vt:lpstr>
      <vt:lpstr>Evaluating Extensions</vt:lpstr>
      <vt:lpstr>Evaluating Extensions</vt:lpstr>
      <vt:lpstr>Annotation</vt:lpstr>
      <vt:lpstr>Scoring Extensions</vt:lpstr>
      <vt:lpstr>Scoring Extensions</vt:lpstr>
      <vt:lpstr>Evaluation</vt:lpstr>
      <vt:lpstr>Evaluation</vt:lpstr>
      <vt:lpstr>Evaluation</vt:lpstr>
      <vt:lpstr>Evaluation</vt:lpstr>
      <vt:lpstr>Evaluation</vt:lpstr>
      <vt:lpstr>Evaluation</vt:lpstr>
      <vt:lpstr>Evaluation</vt:lpstr>
      <vt:lpstr>Trends in Malicious Extensions</vt:lpstr>
      <vt:lpstr>Trends in Malicious Extensions</vt:lpstr>
      <vt:lpstr>Trends in Malicious Extensions</vt:lpstr>
      <vt:lpstr>Trends in Malicious Extensions</vt:lpstr>
      <vt:lpstr>Trends in Malicious Extensions</vt:lpstr>
      <vt:lpstr>Trends in Malicious Extensions</vt:lpstr>
      <vt:lpstr>Lessons Learned</vt:lpstr>
      <vt:lpstr>Limitations</vt:lpstr>
      <vt:lpstr>Conclusion</vt:lpstr>
      <vt:lpstr>Opinion</vt:lpstr>
      <vt:lpstr>Quiz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and Lessons from Three Years Fighting Malicious Extensions</dc:title>
  <dc:creator>Windows 用户</dc:creator>
  <cp:lastModifiedBy>kun sun</cp:lastModifiedBy>
  <cp:revision>119</cp:revision>
  <dcterms:created xsi:type="dcterms:W3CDTF">2015-11-16T20:12:33Z</dcterms:created>
  <dcterms:modified xsi:type="dcterms:W3CDTF">2015-11-16T20:13:46Z</dcterms:modified>
</cp:coreProperties>
</file>